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91" autoAdjust="0"/>
    <p:restoredTop sz="94660"/>
  </p:normalViewPr>
  <p:slideViewPr>
    <p:cSldViewPr snapToGrid="0">
      <p:cViewPr>
        <p:scale>
          <a:sx n="76" d="100"/>
          <a:sy n="76" d="100"/>
        </p:scale>
        <p:origin x="-432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E40FF249-F03F-44EC-8F35-D444699D0304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556F0E31-F8AB-490E-BD2E-349DB80F1E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365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FF249-F03F-44EC-8F35-D444699D0304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F0E31-F8AB-490E-BD2E-349DB80F1E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118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E40FF249-F03F-44EC-8F35-D444699D0304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556F0E31-F8AB-490E-BD2E-349DB80F1E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476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FF249-F03F-44EC-8F35-D444699D0304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F0E31-F8AB-490E-BD2E-349DB80F1E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1317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FF249-F03F-44EC-8F35-D444699D0304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F0E31-F8AB-490E-BD2E-349DB80F1E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998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FF249-F03F-44EC-8F35-D444699D0304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F0E31-F8AB-490E-BD2E-349DB80F1E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0802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FF249-F03F-44EC-8F35-D444699D0304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F0E31-F8AB-490E-BD2E-349DB80F1E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9649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FF249-F03F-44EC-8F35-D444699D0304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F0E31-F8AB-490E-BD2E-349DB80F1E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7704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FF249-F03F-44EC-8F35-D444699D0304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F0E31-F8AB-490E-BD2E-349DB80F1E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0819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FF249-F03F-44EC-8F35-D444699D0304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F0E31-F8AB-490E-BD2E-349DB80F1E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819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E40FF249-F03F-44EC-8F35-D444699D0304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556F0E31-F8AB-490E-BD2E-349DB80F1E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9352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E40FF249-F03F-44EC-8F35-D444699D0304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556F0E31-F8AB-490E-BD2E-349DB80F1EC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878239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E40FF249-F03F-44EC-8F35-D444699D0304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556F0E31-F8AB-490E-BD2E-349DB80F1E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5411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FF249-F03F-44EC-8F35-D444699D0304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F0E31-F8AB-490E-BD2E-349DB80F1E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8948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FF249-F03F-44EC-8F35-D444699D0304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F0E31-F8AB-490E-BD2E-349DB80F1E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0466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FF249-F03F-44EC-8F35-D444699D0304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F0E31-F8AB-490E-BD2E-349DB80F1E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9220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E40FF249-F03F-44EC-8F35-D444699D0304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556F0E31-F8AB-490E-BD2E-349DB80F1E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1559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0FF249-F03F-44EC-8F35-D444699D0304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6F0E31-F8AB-490E-BD2E-349DB80F1E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173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3%D0%B5%D1%80%D0%BC%D0%B0%D0%BD%D0%B8%D1%8F" TargetMode="External"/><Relationship Id="rId3" Type="http://schemas.openxmlformats.org/officeDocument/2006/relationships/hyperlink" Target="https://ru.wikipedia.org/wiki/%D0%90%D0%B2%D1%81%D1%82%D1%80%D0%B8%D1%8F" TargetMode="External"/><Relationship Id="rId7" Type="http://schemas.openxmlformats.org/officeDocument/2006/relationships/hyperlink" Target="https://ru.wikipedia.org/wiki/%D0%A1%D0%A8%D0%90" TargetMode="External"/><Relationship Id="rId2" Type="http://schemas.openxmlformats.org/officeDocument/2006/relationships/hyperlink" Target="https://ru.wikipedia.org/wiki/%D0%93%D0%BE%D1%80%D0%BD%D1%8B%D0%B5_%D0%BB%D1%8B%D0%B6%D0%B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wiki/%D0%A8%D0%B2%D0%B5%D0%B9%D1%86%D0%B0%D1%80%D0%B8%D1%8F" TargetMode="External"/><Relationship Id="rId5" Type="http://schemas.openxmlformats.org/officeDocument/2006/relationships/hyperlink" Target="https://ru.wikipedia.org/wiki/%D0%A4%D1%80%D0%B0%D0%BD%D1%86%D0%B8%D1%8F" TargetMode="External"/><Relationship Id="rId10" Type="http://schemas.openxmlformats.org/officeDocument/2006/relationships/image" Target="../media/image4.png"/><Relationship Id="rId4" Type="http://schemas.openxmlformats.org/officeDocument/2006/relationships/hyperlink" Target="https://ru.wikipedia.org/wiki/%D0%98%D1%82%D0%B0%D0%BB%D0%B8%D1%8F" TargetMode="External"/><Relationship Id="rId9" Type="http://schemas.openxmlformats.org/officeDocument/2006/relationships/hyperlink" Target="https://ru.wikipedia.org/wiki/%D0%90%D0%BB%D1%8C%D0%BF%D1%8B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0%D0%BD%D0%B3%D0%BB%D0%B8%D0%B9%D1%81%D0%BA%D0%B8%D0%B9_%D1%8F%D0%B7%D1%8B%D0%BA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ru.wikipedia.org/wiki/%D0%97%D0%B8%D0%BC%D0%BD%D0%B8%D0%B5_%D0%9E%D0%BB%D0%B8%D0%BC%D0%BF%D0%B8%D0%B9%D1%81%D0%BA%D0%B8%D0%B5_%D0%B8%D0%B3%D1%80%D1%8B" TargetMode="External"/><Relationship Id="rId4" Type="http://schemas.openxmlformats.org/officeDocument/2006/relationships/hyperlink" Target="https://ru.wikipedia.org/wiki/%D0%93%D0%BE%D1%80%D0%BD%D0%BE%D0%BB%D1%8B%D0%B6%D0%BD%D1%8B%D0%B9_%D1%81%D0%BF%D0%BE%D1%80%D1%82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3%D0%B8%D0%B3%D0%B0%D0%BD%D1%82%D1%81%D0%BA%D0%B8%D0%B9_%D1%81%D0%BB%D0%B0%D0%BB%D0%BE%D0%BC_(%D0%B3%D0%BE%D1%80%D0%BD%D0%BE%D0%BB%D1%8B%D0%B6%D0%BD%D1%8B%D0%B9_%D1%81%D0%BF%D0%BE%D1%80%D1%82)" TargetMode="External"/><Relationship Id="rId3" Type="http://schemas.openxmlformats.org/officeDocument/2006/relationships/hyperlink" Target="https://ru.wikipedia.org/wiki/%D0%A1%D1%83%D0%BF%D0%B5%D1%80%D0%B3%D0%B8%D0%B3%D0%B0%D0%BD%D1%82#cite_note-1" TargetMode="External"/><Relationship Id="rId7" Type="http://schemas.openxmlformats.org/officeDocument/2006/relationships/hyperlink" Target="https://ru.wikipedia.org/wiki/%D0%A1%D0%BA%D0%BE%D1%80%D0%BE%D1%81%D1%82%D0%BD%D0%BE%D0%B9_%D1%81%D0%BF%D1%83%D1%81%D0%BA_(%D0%B3%D0%BE%D1%80%D0%BD%D0%BE%D0%BB%D1%8B%D0%B6%D0%BD%D1%8B%D0%B9_%D1%81%D0%BF%D0%BE%D1%80%D1%82)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wiki/%D0%A1%D0%BD%D0%BE%D1%83%D0%B1%D0%BE%D1%80%D0%B4_(%D0%B2%D0%B8%D0%B4_%D1%81%D0%BF%D0%BE%D1%80%D1%82%D0%B0)" TargetMode="External"/><Relationship Id="rId5" Type="http://schemas.openxmlformats.org/officeDocument/2006/relationships/hyperlink" Target="https://ru.wikipedia.org/wiki/%D0%93%D0%BE%D1%80%D0%BD%D0%BE%D0%BB%D1%8B%D0%B6%D0%BD%D1%8B%D0%B9_%D1%81%D0%BF%D0%BE%D1%80%D1%82" TargetMode="External"/><Relationship Id="rId4" Type="http://schemas.openxmlformats.org/officeDocument/2006/relationships/hyperlink" Target="https://ru.wikipedia.org/wiki/%D0%90%D0%BD%D0%B3%D0%BB%D0%B8%D0%B9%D1%81%D0%BA%D0%B8%D0%B9_%D1%8F%D0%B7%D1%8B%D0%BA" TargetMode="External"/><Relationship Id="rId9" Type="http://schemas.openxmlformats.org/officeDocument/2006/relationships/hyperlink" Target="https://ru.wikipedia.org/wiki/%D0%A2%D1%80%D0%B0%D1%81%D1%81%D0%B0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C%D0%B5%D0%B6%D0%B4%D1%83%D0%BD%D0%B0%D1%80%D0%BE%D0%B4%D0%BD%D0%B0%D1%8F_%D0%BB%D1%8B%D0%B6%D0%BD%D0%B0%D1%8F_%D1%84%D0%B5%D0%B4%D0%B5%D1%80%D0%B0%D1%86%D0%B8%D1%8F" TargetMode="External"/><Relationship Id="rId2" Type="http://schemas.openxmlformats.org/officeDocument/2006/relationships/hyperlink" Target="https://ru.wikipedia.org/wiki/%D0%93%D0%BE%D1%80%D0%BD%D0%BE%D0%BB%D1%8B%D0%B6%D0%BD%D1%8B%D0%B9_%D1%81%D0%BF%D0%BE%D1%80%D1%82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ru.wikipedia.org/wiki/%D0%9D%D0%BE%D1%80%D0%B2%D0%B5%D0%B6%D1%81%D0%BA%D0%B8%D0%B9_%D1%8F%D0%B7%D1%8B%D0%BA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3%D0%BE%D1%80%D0%BD%D0%BE%D0%BB%D1%8B%D0%B6%D0%BD%D1%8B%D0%B9_%D1%81%D0%BF%D0%BE%D1%80%D1%82" TargetMode="External"/><Relationship Id="rId2" Type="http://schemas.openxmlformats.org/officeDocument/2006/relationships/hyperlink" Target="https://ru.wikipedia.org/wiki/%D0%90%D0%BD%D0%B3%D0%BB%D0%B8%D0%B9%D1%81%D0%BA%D0%B8%D0%B9_%D1%8F%D0%B7%D1%8B%D0%BA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hyperlink" Target="https://ru.wikipedia.org/wiki/%D0%93%D0%BE%D1%80%D0%BD%D0%BE%D0%BB%D1%8B%D0%B6%D0%BD%D0%B0%D1%8F_%D0%BA%D0%BE%D0%BC%D0%B1%D0%B8%D0%BD%D0%B0%D1%86%D0%B8%D1%8F#cite_note-.D1.84.D0.B8.D1.81-1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ru.wikipedia.org/wiki/%D0%A4%D0%98%D0%A1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1251" y="2108101"/>
            <a:ext cx="5285982" cy="10772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Презентация на тему </a:t>
            </a:r>
            <a:endParaRPr lang="ru-RU" sz="3200" dirty="0" smtClean="0">
              <a:solidFill>
                <a:schemeClr val="tx1"/>
              </a:solidFill>
            </a:endParaRPr>
          </a:p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«</a:t>
            </a:r>
            <a:r>
              <a:rPr lang="ru-RU" sz="3200" dirty="0" smtClean="0">
                <a:solidFill>
                  <a:schemeClr val="tx1"/>
                </a:solidFill>
              </a:rPr>
              <a:t>Горнолыжный спорт»</a:t>
            </a:r>
            <a:endParaRPr lang="ru-RU" sz="3200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8223" y="520998"/>
            <a:ext cx="5072607" cy="381548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875858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2426" y="2124715"/>
            <a:ext cx="3725839" cy="132343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Горнолыжный</a:t>
            </a:r>
          </a:p>
          <a:p>
            <a:pPr algn="ctr"/>
            <a:r>
              <a:rPr lang="ru-RU" sz="4000" dirty="0" smtClean="0"/>
              <a:t>спорт</a:t>
            </a:r>
            <a:endParaRPr lang="ru-RU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177421" y="5268035"/>
            <a:ext cx="11805314" cy="14773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err="1" smtClean="0">
                <a:effectLst/>
              </a:rPr>
              <a:t>Горнолы́жный</a:t>
            </a:r>
            <a:r>
              <a:rPr lang="ru-RU" b="1" dirty="0" smtClean="0">
                <a:effectLst/>
              </a:rPr>
              <a:t> спорт</a:t>
            </a:r>
            <a:r>
              <a:rPr lang="ru-RU" dirty="0" smtClean="0">
                <a:effectLst/>
              </a:rPr>
              <a:t> — спуск с покрытых снегом склонов на </a:t>
            </a:r>
            <a:r>
              <a:rPr lang="ru-RU" dirty="0" smtClean="0">
                <a:effectLst/>
                <a:hlinkClick r:id="rId2" tooltip="Горные лыжи"/>
              </a:rPr>
              <a:t>специальных лыжах</a:t>
            </a:r>
            <a:r>
              <a:rPr lang="ru-RU" dirty="0" smtClean="0">
                <a:effectLst/>
              </a:rPr>
              <a:t>. Вид спорта, а также популярный вид активного отдыха миллионов людей по всему миру. Традиционно наиболее развит в таких странах как </a:t>
            </a:r>
            <a:r>
              <a:rPr lang="ru-RU" dirty="0" smtClean="0">
                <a:effectLst/>
                <a:hlinkClick r:id="rId3" tooltip="Австрия"/>
              </a:rPr>
              <a:t>Австрия</a:t>
            </a:r>
            <a:r>
              <a:rPr lang="ru-RU" dirty="0" smtClean="0">
                <a:effectLst/>
              </a:rPr>
              <a:t>, </a:t>
            </a:r>
            <a:r>
              <a:rPr lang="ru-RU" dirty="0" smtClean="0">
                <a:effectLst/>
                <a:hlinkClick r:id="rId4" tooltip="Италия"/>
              </a:rPr>
              <a:t>Италия</a:t>
            </a:r>
            <a:r>
              <a:rPr lang="ru-RU" dirty="0" smtClean="0">
                <a:effectLst/>
              </a:rPr>
              <a:t>, </a:t>
            </a:r>
            <a:r>
              <a:rPr lang="ru-RU" dirty="0" smtClean="0">
                <a:effectLst/>
                <a:hlinkClick r:id="rId5" tooltip="Франция"/>
              </a:rPr>
              <a:t>Франция</a:t>
            </a:r>
            <a:r>
              <a:rPr lang="ru-RU" dirty="0" smtClean="0">
                <a:effectLst/>
              </a:rPr>
              <a:t>, </a:t>
            </a:r>
            <a:r>
              <a:rPr lang="ru-RU" dirty="0" smtClean="0">
                <a:effectLst/>
                <a:hlinkClick r:id="rId6" tooltip="Швейцария"/>
              </a:rPr>
              <a:t>Швейцария</a:t>
            </a:r>
            <a:r>
              <a:rPr lang="ru-RU" dirty="0" smtClean="0">
                <a:effectLst/>
              </a:rPr>
              <a:t>, </a:t>
            </a:r>
            <a:r>
              <a:rPr lang="ru-RU" dirty="0" smtClean="0">
                <a:effectLst/>
                <a:hlinkClick r:id="rId7" tooltip="США"/>
              </a:rPr>
              <a:t>США</a:t>
            </a:r>
            <a:r>
              <a:rPr lang="ru-RU" dirty="0" smtClean="0">
                <a:effectLst/>
              </a:rPr>
              <a:t>, </a:t>
            </a:r>
            <a:r>
              <a:rPr lang="ru-RU" dirty="0" smtClean="0">
                <a:effectLst/>
                <a:hlinkClick r:id="rId8" tooltip="Германия"/>
              </a:rPr>
              <a:t>Германия</a:t>
            </a:r>
            <a:r>
              <a:rPr lang="ru-RU" dirty="0" smtClean="0">
                <a:effectLst/>
              </a:rPr>
              <a:t>. Родиной горнолыжного спорта являются </a:t>
            </a:r>
            <a:r>
              <a:rPr lang="ru-RU" dirty="0" smtClean="0">
                <a:effectLst/>
                <a:hlinkClick r:id="rId9" tooltip="Альпы"/>
              </a:rPr>
              <a:t>Альпы</a:t>
            </a:r>
            <a:r>
              <a:rPr lang="ru-RU" dirty="0" smtClean="0">
                <a:effectLst/>
              </a:rPr>
              <a:t>, на большинстве языков само название этого вида означает «альпийские лыжи»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99547" y="832512"/>
            <a:ext cx="6706948" cy="39078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135747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0615" y="707947"/>
            <a:ext cx="6414448" cy="42860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22830" y="5268037"/>
            <a:ext cx="11873552" cy="14773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effectLst/>
              </a:rPr>
              <a:t>Скоростной спуск</a:t>
            </a:r>
            <a:r>
              <a:rPr lang="ru-RU" dirty="0" smtClean="0">
                <a:effectLst/>
              </a:rPr>
              <a:t> (</a:t>
            </a:r>
            <a:r>
              <a:rPr lang="ru-RU" dirty="0" smtClean="0">
                <a:effectLst/>
                <a:hlinkClick r:id="rId3" tooltip="Английский язык"/>
              </a:rPr>
              <a:t>англ.</a:t>
            </a:r>
            <a:r>
              <a:rPr lang="ru-RU" dirty="0" smtClean="0">
                <a:effectLst/>
              </a:rPr>
              <a:t> </a:t>
            </a:r>
            <a:r>
              <a:rPr lang="ru-RU" i="1" dirty="0" err="1" smtClean="0">
                <a:effectLst/>
              </a:rPr>
              <a:t>downhill</a:t>
            </a:r>
            <a:r>
              <a:rPr lang="ru-RU" dirty="0" smtClean="0">
                <a:effectLst/>
              </a:rPr>
              <a:t> — «вниз с холма») — дисциплина </a:t>
            </a:r>
            <a:r>
              <a:rPr lang="ru-RU" dirty="0" smtClean="0">
                <a:effectLst/>
                <a:hlinkClick r:id="rId4" tooltip="Горнолыжный спорт"/>
              </a:rPr>
              <a:t>горнолыжного спорта</a:t>
            </a:r>
            <a:r>
              <a:rPr lang="ru-RU" dirty="0" smtClean="0">
                <a:effectLst/>
              </a:rPr>
              <a:t>, суть которой заключается в прохождении специально подготовленной трассы на время.</a:t>
            </a:r>
          </a:p>
          <a:p>
            <a:r>
              <a:rPr lang="ru-RU" dirty="0" smtClean="0">
                <a:effectLst/>
              </a:rPr>
              <a:t>Скорость спортсмена при прохождении отдельных участков трассы превышает 140 км/ч, а длина полёта при прыжках — 40-50 метров. Данная дисциплина входит в программу </a:t>
            </a:r>
            <a:r>
              <a:rPr lang="ru-RU" dirty="0" smtClean="0">
                <a:effectLst/>
                <a:hlinkClick r:id="rId5" tooltip="Зимние Олимпийские игры"/>
              </a:rPr>
              <a:t>зимних Олимпийских игр</a:t>
            </a:r>
            <a:r>
              <a:rPr lang="ru-RU" dirty="0" smtClean="0">
                <a:effectLst/>
              </a:rPr>
              <a:t>.</a:t>
            </a:r>
            <a:endParaRPr lang="ru-RU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1320" y="2189236"/>
            <a:ext cx="3452884" cy="132343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numCol="1" rtlCol="0">
            <a:spAutoFit/>
          </a:bodyPr>
          <a:lstStyle/>
          <a:p>
            <a:pPr algn="ctr"/>
            <a:r>
              <a:rPr lang="ru-RU" sz="4000" dirty="0" smtClean="0"/>
              <a:t>Скоростной</a:t>
            </a:r>
          </a:p>
          <a:p>
            <a:pPr algn="ctr"/>
            <a:r>
              <a:rPr lang="ru-RU" sz="4000" dirty="0" smtClean="0"/>
              <a:t>спуск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7291379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4649" y="655091"/>
            <a:ext cx="5821482" cy="43768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50125" y="5253799"/>
            <a:ext cx="11737075" cy="14773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 smtClean="0">
                <a:effectLst/>
              </a:rPr>
              <a:t>Супергигант, супер-гигант</a:t>
            </a:r>
            <a:r>
              <a:rPr lang="ru-RU" baseline="30000" dirty="0" smtClean="0">
                <a:effectLst/>
                <a:hlinkClick r:id="rId3"/>
              </a:rPr>
              <a:t>[1]</a:t>
            </a:r>
            <a:r>
              <a:rPr lang="ru-RU" dirty="0" smtClean="0">
                <a:effectLst/>
              </a:rPr>
              <a:t> (</a:t>
            </a:r>
            <a:r>
              <a:rPr lang="ru-RU" b="1" dirty="0" err="1" smtClean="0">
                <a:effectLst/>
              </a:rPr>
              <a:t>супергигантский</a:t>
            </a:r>
            <a:r>
              <a:rPr lang="ru-RU" b="1" dirty="0" smtClean="0">
                <a:effectLst/>
              </a:rPr>
              <a:t> слалом</a:t>
            </a:r>
            <a:r>
              <a:rPr lang="ru-RU" dirty="0" smtClean="0">
                <a:effectLst/>
              </a:rPr>
              <a:t>, </a:t>
            </a:r>
            <a:r>
              <a:rPr lang="ru-RU" dirty="0" smtClean="0">
                <a:effectLst/>
                <a:hlinkClick r:id="rId4" tooltip="Английский язык"/>
              </a:rPr>
              <a:t>англ.</a:t>
            </a:r>
            <a:r>
              <a:rPr lang="ru-RU" dirty="0" smtClean="0">
                <a:effectLst/>
              </a:rPr>
              <a:t> </a:t>
            </a:r>
            <a:r>
              <a:rPr lang="ru-RU" i="1" dirty="0" err="1" smtClean="0">
                <a:effectLst/>
              </a:rPr>
              <a:t>Super</a:t>
            </a:r>
            <a:r>
              <a:rPr lang="ru-RU" i="1" dirty="0" smtClean="0">
                <a:effectLst/>
              </a:rPr>
              <a:t> </a:t>
            </a:r>
            <a:r>
              <a:rPr lang="ru-RU" i="1" dirty="0" err="1" smtClean="0">
                <a:effectLst/>
              </a:rPr>
              <a:t>Giant</a:t>
            </a:r>
            <a:r>
              <a:rPr lang="ru-RU" i="1" dirty="0" smtClean="0">
                <a:effectLst/>
              </a:rPr>
              <a:t> </a:t>
            </a:r>
            <a:r>
              <a:rPr lang="ru-RU" i="1" dirty="0" err="1" smtClean="0">
                <a:effectLst/>
              </a:rPr>
              <a:t>Slalom</a:t>
            </a:r>
            <a:r>
              <a:rPr lang="ru-RU" i="1" dirty="0" smtClean="0">
                <a:effectLst/>
              </a:rPr>
              <a:t> или </a:t>
            </a:r>
            <a:r>
              <a:rPr lang="ru-RU" i="1" dirty="0" err="1" smtClean="0">
                <a:effectLst/>
              </a:rPr>
              <a:t>Super</a:t>
            </a:r>
            <a:r>
              <a:rPr lang="ru-RU" i="1" dirty="0" smtClean="0">
                <a:effectLst/>
              </a:rPr>
              <a:t> G</a:t>
            </a:r>
            <a:r>
              <a:rPr lang="ru-RU" dirty="0" smtClean="0">
                <a:effectLst/>
              </a:rPr>
              <a:t>) — вид соревнований по </a:t>
            </a:r>
            <a:r>
              <a:rPr lang="ru-RU" dirty="0" smtClean="0">
                <a:effectLst/>
                <a:hlinkClick r:id="rId5" tooltip="Горнолыжный спорт"/>
              </a:rPr>
              <a:t>горнолыжному спорту</a:t>
            </a:r>
            <a:r>
              <a:rPr lang="ru-RU" dirty="0" smtClean="0">
                <a:effectLst/>
              </a:rPr>
              <a:t> и </a:t>
            </a:r>
            <a:r>
              <a:rPr lang="ru-RU" dirty="0" smtClean="0">
                <a:effectLst/>
                <a:hlinkClick r:id="rId6" tooltip="Сноуборд (вид спорта)"/>
              </a:rPr>
              <a:t>сноуборду</a:t>
            </a:r>
            <a:r>
              <a:rPr lang="ru-RU" dirty="0" smtClean="0">
                <a:effectLst/>
              </a:rPr>
              <a:t>.</a:t>
            </a:r>
          </a:p>
          <a:p>
            <a:r>
              <a:rPr lang="ru-RU" dirty="0" smtClean="0">
                <a:effectLst/>
              </a:rPr>
              <a:t>Занимают промежуточное положение между </a:t>
            </a:r>
            <a:r>
              <a:rPr lang="ru-RU" dirty="0" smtClean="0">
                <a:effectLst/>
                <a:hlinkClick r:id="rId7" tooltip="Скоростной спуск (горнолыжный спорт)"/>
              </a:rPr>
              <a:t>скоростным спуском</a:t>
            </a:r>
            <a:r>
              <a:rPr lang="ru-RU" dirty="0" smtClean="0">
                <a:effectLst/>
              </a:rPr>
              <a:t> и </a:t>
            </a:r>
            <a:r>
              <a:rPr lang="ru-RU" dirty="0" smtClean="0">
                <a:effectLst/>
                <a:hlinkClick r:id="rId8" tooltip="Гигантский слалом (горнолыжный спорт)"/>
              </a:rPr>
              <a:t>гигантским слаломом</a:t>
            </a:r>
            <a:r>
              <a:rPr lang="ru-RU" dirty="0" smtClean="0">
                <a:effectLst/>
              </a:rPr>
              <a:t> с точки зрения техники, организации соревнований и требований к </a:t>
            </a:r>
            <a:r>
              <a:rPr lang="ru-RU" dirty="0" smtClean="0">
                <a:effectLst/>
                <a:hlinkClick r:id="rId9" tooltip="Трасса"/>
              </a:rPr>
              <a:t>трассам</a:t>
            </a:r>
            <a:r>
              <a:rPr lang="ru-RU" dirty="0" smtClean="0">
                <a:effectLst/>
              </a:rPr>
              <a:t>.</a:t>
            </a:r>
          </a:p>
          <a:p>
            <a:r>
              <a:rPr lang="ru-RU" dirty="0" smtClean="0">
                <a:effectLst/>
              </a:rPr>
              <a:t>Соревнования по супергиганту проводятся в один заезд.</a:t>
            </a:r>
            <a:endParaRPr lang="ru-RU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5218" y="2489594"/>
            <a:ext cx="3548418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4000" dirty="0" smtClean="0"/>
              <a:t>Супергигант.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2691464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50878" y="5530084"/>
            <a:ext cx="10413242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 smtClean="0">
                <a:effectLst/>
              </a:rPr>
              <a:t>Гигантский слалом (слалом-гигант)</a:t>
            </a:r>
            <a:r>
              <a:rPr lang="ru-RU" dirty="0" smtClean="0">
                <a:effectLst/>
              </a:rPr>
              <a:t> — разновидность </a:t>
            </a:r>
            <a:r>
              <a:rPr lang="ru-RU" dirty="0" smtClean="0">
                <a:effectLst/>
                <a:hlinkClick r:id="rId2" tooltip="Горнолыжный спорт"/>
              </a:rPr>
              <a:t>горнолыжной дисциплины</a:t>
            </a:r>
            <a:r>
              <a:rPr lang="ru-RU" dirty="0" smtClean="0">
                <a:effectLst/>
              </a:rPr>
              <a:t>. Соревнования по слалому-гиганту проводятся в соответствии с правилами </a:t>
            </a:r>
            <a:r>
              <a:rPr lang="ru-RU" dirty="0" smtClean="0">
                <a:effectLst/>
                <a:hlinkClick r:id="rId3" tooltip="Международная лыжная федерация"/>
              </a:rPr>
              <a:t>Международной лыжной федерации</a:t>
            </a:r>
            <a:r>
              <a:rPr lang="ru-RU" baseline="30000" dirty="0" smtClean="0"/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6631" y="518615"/>
            <a:ext cx="6858001" cy="4572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491320" y="2148954"/>
            <a:ext cx="3916908" cy="132343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Гигантский</a:t>
            </a:r>
          </a:p>
          <a:p>
            <a:pPr algn="ctr"/>
            <a:r>
              <a:rPr lang="ru-RU" sz="4000" dirty="0" smtClean="0"/>
              <a:t>слалом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5282607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3773" y="5008140"/>
            <a:ext cx="11928143" cy="175432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 smtClean="0">
                <a:effectLst/>
              </a:rPr>
              <a:t>Слалом</a:t>
            </a:r>
            <a:r>
              <a:rPr lang="ru-RU" dirty="0" smtClean="0">
                <a:effectLst/>
              </a:rPr>
              <a:t> (</a:t>
            </a:r>
            <a:r>
              <a:rPr lang="ru-RU" dirty="0" smtClean="0">
                <a:effectLst/>
                <a:hlinkClick r:id="rId2" tooltip="Норвежский язык"/>
              </a:rPr>
              <a:t>норв.</a:t>
            </a:r>
            <a:r>
              <a:rPr lang="ru-RU" dirty="0" smtClean="0">
                <a:effectLst/>
              </a:rPr>
              <a:t> </a:t>
            </a:r>
            <a:r>
              <a:rPr lang="ru-RU" i="1" dirty="0" err="1" smtClean="0">
                <a:effectLst/>
              </a:rPr>
              <a:t>slalåm</a:t>
            </a:r>
            <a:r>
              <a:rPr lang="ru-RU" dirty="0" smtClean="0">
                <a:effectLst/>
              </a:rPr>
              <a:t>, лыжный след на склоне) — спуск с горы на лыжах по трассе длиной 450—500 м, размеченной воротами (ширина ворот 3,5-4 м, расстояние между ними от 0,7 до 15 м). Перепад высот между стартом и финишем 60—150 м. Лыжники развивают на трассе среднюю скорость 40 км/ч. Во время прохождения трассы спортсмены обязаны проехать через все ворота; за пропуск ворот или пересечение их одной лыжей спортсмены снимаются с соревнований. Результат определяют по сумме времени, показанного в двух спусках на двух различных трассах.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8979" y="464320"/>
            <a:ext cx="6782937" cy="45106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887105" y="2365704"/>
            <a:ext cx="2374710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4000" dirty="0" smtClean="0"/>
              <a:t>Слалом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9004294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5536" y="4432701"/>
            <a:ext cx="11941790" cy="23083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 smtClean="0">
                <a:effectLst/>
              </a:rPr>
              <a:t>Горнолыжная комбинация</a:t>
            </a:r>
            <a:r>
              <a:rPr lang="ru-RU" dirty="0" smtClean="0">
                <a:effectLst/>
              </a:rPr>
              <a:t> (</a:t>
            </a:r>
            <a:r>
              <a:rPr lang="ru-RU" dirty="0" smtClean="0">
                <a:effectLst/>
                <a:hlinkClick r:id="rId2" tooltip="Английский язык"/>
              </a:rPr>
              <a:t>англ.</a:t>
            </a:r>
            <a:r>
              <a:rPr lang="ru-RU" dirty="0" smtClean="0">
                <a:effectLst/>
              </a:rPr>
              <a:t> </a:t>
            </a:r>
            <a:r>
              <a:rPr lang="ru-RU" i="1" dirty="0" err="1" smtClean="0">
                <a:effectLst/>
              </a:rPr>
              <a:t>Alpine</a:t>
            </a:r>
            <a:r>
              <a:rPr lang="ru-RU" i="1" dirty="0" smtClean="0">
                <a:effectLst/>
              </a:rPr>
              <a:t> </a:t>
            </a:r>
            <a:r>
              <a:rPr lang="ru-RU" i="1" dirty="0" err="1" smtClean="0">
                <a:effectLst/>
              </a:rPr>
              <a:t>skiing</a:t>
            </a:r>
            <a:r>
              <a:rPr lang="ru-RU" i="1" dirty="0" smtClean="0">
                <a:effectLst/>
              </a:rPr>
              <a:t> </a:t>
            </a:r>
            <a:r>
              <a:rPr lang="ru-RU" i="1" dirty="0" err="1" smtClean="0">
                <a:effectLst/>
              </a:rPr>
              <a:t>combined</a:t>
            </a:r>
            <a:r>
              <a:rPr lang="ru-RU" dirty="0" smtClean="0">
                <a:effectLst/>
              </a:rPr>
              <a:t>) — дисциплина </a:t>
            </a:r>
            <a:r>
              <a:rPr lang="ru-RU" dirty="0" smtClean="0">
                <a:effectLst/>
                <a:hlinkClick r:id="rId3" tooltip="Горнолыжный спорт"/>
              </a:rPr>
              <a:t>горнолыжного спорта</a:t>
            </a:r>
            <a:r>
              <a:rPr lang="ru-RU" dirty="0" smtClean="0">
                <a:effectLst/>
              </a:rPr>
              <a:t>, победитель которой определяется по результатам, показанным в нескольких видах. Также иногда называется </a:t>
            </a:r>
            <a:r>
              <a:rPr lang="ru-RU" b="1" dirty="0" smtClean="0">
                <a:effectLst/>
              </a:rPr>
              <a:t>альпийская комбинация</a:t>
            </a:r>
            <a:r>
              <a:rPr lang="ru-RU" dirty="0" smtClean="0">
                <a:effectLst/>
              </a:rPr>
              <a:t> и </a:t>
            </a:r>
            <a:r>
              <a:rPr lang="ru-RU" b="1" dirty="0" smtClean="0">
                <a:effectLst/>
              </a:rPr>
              <a:t>горнолыжное двоеборье</a:t>
            </a:r>
            <a:r>
              <a:rPr lang="ru-RU" dirty="0" smtClean="0">
                <a:effectLst/>
              </a:rPr>
              <a:t>.</a:t>
            </a:r>
          </a:p>
          <a:p>
            <a:r>
              <a:rPr lang="ru-RU" dirty="0" smtClean="0">
                <a:effectLst/>
              </a:rPr>
              <a:t>Различают следующие виды горнолыжной комбинации</a:t>
            </a:r>
            <a:r>
              <a:rPr lang="ru-RU" baseline="30000" dirty="0" smtClean="0">
                <a:effectLst/>
                <a:hlinkClick r:id="rId4"/>
              </a:rPr>
              <a:t>[1]</a:t>
            </a:r>
            <a:r>
              <a:rPr lang="ru-RU" dirty="0" smtClean="0">
                <a:effectLst/>
              </a:rPr>
              <a:t>:</a:t>
            </a:r>
          </a:p>
          <a:p>
            <a:pPr>
              <a:buFont typeface="+mj-lt"/>
              <a:buAutoNum type="arabicPeriod"/>
            </a:pPr>
            <a:r>
              <a:rPr lang="ru-RU" dirty="0" err="1" smtClean="0">
                <a:effectLst/>
              </a:rPr>
              <a:t>Суперкомбинация</a:t>
            </a:r>
            <a:r>
              <a:rPr lang="ru-RU" dirty="0" smtClean="0">
                <a:effectLst/>
              </a:rPr>
              <a:t> (в русском переводе международных правил лыжных соревнований FIS это слов пишется через дефис — супер-комбинация)</a:t>
            </a:r>
          </a:p>
          <a:p>
            <a:pPr>
              <a:buFont typeface="+mj-lt"/>
              <a:buAutoNum type="arabicPeriod"/>
            </a:pPr>
            <a:r>
              <a:rPr lang="ru-RU" dirty="0" smtClean="0">
                <a:effectLst/>
              </a:rPr>
              <a:t>Классическая комбинация</a:t>
            </a:r>
          </a:p>
          <a:p>
            <a:pPr>
              <a:buFont typeface="+mj-lt"/>
              <a:buAutoNum type="arabicPeriod"/>
            </a:pPr>
            <a:r>
              <a:rPr lang="ru-RU" dirty="0" smtClean="0">
                <a:effectLst/>
              </a:rPr>
              <a:t>Комбинации особых форм</a:t>
            </a:r>
            <a:endParaRPr lang="ru-RU" dirty="0">
              <a:effectLst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431" y="699092"/>
            <a:ext cx="5817502" cy="349375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1201003" y="1784247"/>
            <a:ext cx="3658374" cy="132343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4000" dirty="0" smtClean="0"/>
              <a:t>Горнолыжная</a:t>
            </a:r>
          </a:p>
          <a:p>
            <a:r>
              <a:rPr lang="ru-RU" sz="4000" dirty="0" smtClean="0"/>
              <a:t>комбинация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0488590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4549676"/>
            <a:ext cx="11982734" cy="23083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/>
              <a:t>Данный вид комбинации включает:</a:t>
            </a:r>
          </a:p>
          <a:p>
            <a:r>
              <a:rPr lang="ru-RU" dirty="0" smtClean="0"/>
              <a:t>один заезд (одну попытку) </a:t>
            </a:r>
            <a:r>
              <a:rPr lang="ru-RU" dirty="0" err="1" smtClean="0"/>
              <a:t>слаломаодин</a:t>
            </a:r>
            <a:r>
              <a:rPr lang="ru-RU" dirty="0" smtClean="0"/>
              <a:t> заезд (одну попытку) скоростного спуска либо супергиганта</a:t>
            </a:r>
          </a:p>
          <a:p>
            <a:r>
              <a:rPr lang="ru-RU" dirty="0" smtClean="0"/>
              <a:t>Оба заезда проводятся в один и тот же день. Победитель определяется по суммарному минимальному времени в двух видах (</a:t>
            </a:r>
            <a:r>
              <a:rPr lang="ru-RU" dirty="0" err="1" smtClean="0"/>
              <a:t>слалом+скоростной</a:t>
            </a:r>
            <a:r>
              <a:rPr lang="ru-RU" dirty="0" smtClean="0"/>
              <a:t> спуск, либо </a:t>
            </a:r>
            <a:r>
              <a:rPr lang="ru-RU" dirty="0" err="1" smtClean="0"/>
              <a:t>слалом+супергигант</a:t>
            </a:r>
            <a:r>
              <a:rPr lang="ru-RU" dirty="0" smtClean="0"/>
              <a:t>). В целом, данный формат более удобен специалистам скоростных дисциплин, так как у слаломистов меньше возможностей отыграть возможное отставание по итогам скоростного спуска или супергиганта.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1367" y="521672"/>
            <a:ext cx="5598141" cy="36253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873456" y="1781785"/>
            <a:ext cx="3425589" cy="132343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Супер</a:t>
            </a:r>
          </a:p>
          <a:p>
            <a:pPr algn="ctr"/>
            <a:r>
              <a:rPr lang="ru-RU" sz="4000" dirty="0" smtClean="0"/>
              <a:t>комбинация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4663595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8" presetClass="entr" presetSubtype="0" ac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5869" y="6010786"/>
            <a:ext cx="11696131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effectLst/>
              </a:rPr>
              <a:t>Представляет соревнования, в зачёт которых идёт результат одного скоростного спуска и двух попыток в слаломе.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272" y="1135820"/>
            <a:ext cx="6699710" cy="44734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859809" y="2710804"/>
            <a:ext cx="3862316" cy="132343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Классическая</a:t>
            </a:r>
          </a:p>
          <a:p>
            <a:pPr algn="ctr"/>
            <a:r>
              <a:rPr lang="ru-RU" sz="4000" dirty="0"/>
              <a:t>к</a:t>
            </a:r>
            <a:r>
              <a:rPr lang="ru-RU" sz="4000" dirty="0" smtClean="0"/>
              <a:t>омбинация.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4638560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5981469"/>
            <a:ext cx="11887200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effectLst/>
              </a:rPr>
              <a:t>Соревнования включают комбинацию трёх (троеборье) или четырёх (</a:t>
            </a:r>
            <a:r>
              <a:rPr lang="ru-RU" dirty="0" err="1" smtClean="0">
                <a:effectLst/>
              </a:rPr>
              <a:t>четырёхборье</a:t>
            </a:r>
            <a:r>
              <a:rPr lang="ru-RU" dirty="0" smtClean="0">
                <a:effectLst/>
              </a:rPr>
              <a:t>) состязаний согласно международным правилам </a:t>
            </a:r>
            <a:r>
              <a:rPr lang="ru-RU" dirty="0" smtClean="0">
                <a:effectLst/>
                <a:hlinkClick r:id="rId2" tooltip="ФИС"/>
              </a:rPr>
              <a:t>ФИС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3662" y="1091820"/>
            <a:ext cx="6591869" cy="439457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600501" y="2319613"/>
            <a:ext cx="3521123" cy="193899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Комбинация</a:t>
            </a:r>
          </a:p>
          <a:p>
            <a:pPr algn="ctr"/>
            <a:r>
              <a:rPr lang="ru-RU" sz="4000" dirty="0"/>
              <a:t>о</a:t>
            </a:r>
            <a:r>
              <a:rPr lang="ru-RU" sz="4000" dirty="0" smtClean="0"/>
              <a:t>собых</a:t>
            </a:r>
          </a:p>
          <a:p>
            <a:pPr algn="ctr"/>
            <a:r>
              <a:rPr lang="ru-RU" sz="4000" dirty="0"/>
              <a:t>ф</a:t>
            </a:r>
            <a:r>
              <a:rPr lang="ru-RU" sz="4000" dirty="0" smtClean="0"/>
              <a:t>орм.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771821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177430" y="2267211"/>
            <a:ext cx="3363238" cy="1135822"/>
          </a:xfrm>
        </p:spPr>
        <p:txBody>
          <a:bodyPr/>
          <a:lstStyle/>
          <a:p>
            <a:r>
              <a:rPr lang="ru-RU" dirty="0" smtClean="0"/>
              <a:t>Конец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148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След самолета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TM04033937[[fn=След самолета]]</Template>
  <TotalTime>108</TotalTime>
  <Words>322</Words>
  <Application>Microsoft Office PowerPoint</Application>
  <PresentationFormat>Произвольный</PresentationFormat>
  <Paragraphs>38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След самолета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Конец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Тимур</dc:creator>
  <cp:lastModifiedBy>Сергей</cp:lastModifiedBy>
  <cp:revision>13</cp:revision>
  <dcterms:created xsi:type="dcterms:W3CDTF">2016-12-18T09:43:58Z</dcterms:created>
  <dcterms:modified xsi:type="dcterms:W3CDTF">2020-04-06T09:53:19Z</dcterms:modified>
</cp:coreProperties>
</file>